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image" Target="../media/image-7-10.png"/><Relationship Id="rId11" Type="http://schemas.openxmlformats.org/officeDocument/2006/relationships/image" Target="../media/image-7-11.svg"/><Relationship Id="rId12" Type="http://schemas.openxmlformats.org/officeDocument/2006/relationships/image" Target="../media/image-7-12.png"/><Relationship Id="rId13" Type="http://schemas.openxmlformats.org/officeDocument/2006/relationships/image" Target="../media/image-7-13.svg"/><Relationship Id="rId14" Type="http://schemas.openxmlformats.org/officeDocument/2006/relationships/image" Target="../media/image-7-14.png"/><Relationship Id="rId15" Type="http://schemas.openxmlformats.org/officeDocument/2006/relationships/image" Target="../media/image-7-15.svg"/><Relationship Id="rId16" Type="http://schemas.openxmlformats.org/officeDocument/2006/relationships/slideLayout" Target="../slideLayouts/slideLayout8.xml"/><Relationship Id="rId1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81645"/>
            <a:ext cx="1703427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904042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849630"/>
            <a:ext cx="11590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PLAN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2986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5633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283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77356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grow 27% subscriber base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41721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644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13445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80% loyal segment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778103"/>
            <a:ext cx="1134070" cy="16698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004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495336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468172"/>
            <a:ext cx="1160978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536156"/>
            <a:ext cx="888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39851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4784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Our Mission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4791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transactional data to uncover spending patterns, customer segments, and product preferences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21053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1455420" y="72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Purchases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235893" y="621053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5897523" y="72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21053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39626" y="72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Categories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68385"/>
            <a:ext cx="197298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AD9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443990"/>
            <a:ext cx="16855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FOUNDATION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005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at a Glance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49535"/>
            <a:ext cx="2411968" cy="2411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644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13541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Age, gender, location, subscription status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949535"/>
            <a:ext cx="2411968" cy="24119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644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13541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Item, category, amount, season, size, color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949535"/>
            <a:ext cx="2411968" cy="2411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6449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Behavior Metrics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613541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Discounts, reviews, frequency, shipping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7471" y="862251"/>
            <a:ext cx="1144310" cy="372547"/>
          </a:xfrm>
          <a:prstGeom prst="roundRect">
            <a:avLst>
              <a:gd name="adj" fmla="val 18489"/>
            </a:avLst>
          </a:prstGeom>
          <a:solidFill>
            <a:srgbClr val="FFD8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0462" y="966549"/>
            <a:ext cx="163949" cy="163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6326" y="923687"/>
            <a:ext cx="652463" cy="249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17471" y="1308854"/>
            <a:ext cx="6492954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Preparation Pipeline</a:t>
            </a:r>
            <a:endParaRPr lang="en-US" sz="4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1" y="2743200"/>
            <a:ext cx="8402003" cy="3629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22437" y="5005647"/>
            <a:ext cx="1247529" cy="45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Clean &amp; Standardize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2722437" y="5524704"/>
            <a:ext cx="1247529" cy="518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casing, formats, and types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5925769" y="5178582"/>
            <a:ext cx="1247529" cy="45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Engineer Features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5925769" y="5697638"/>
            <a:ext cx="1247529" cy="3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age groups and metrics</a:t>
            </a:r>
            <a:endParaRPr lang="en-US" sz="1100" dirty="0"/>
          </a:p>
        </p:txBody>
      </p:sp>
      <p:sp>
        <p:nvSpPr>
          <p:cNvPr id="11" name="Text 7"/>
          <p:cNvSpPr/>
          <p:nvPr/>
        </p:nvSpPr>
        <p:spPr>
          <a:xfrm>
            <a:off x="1124746" y="3070671"/>
            <a:ext cx="1247529" cy="227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Load Data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1124746" y="3362514"/>
            <a:ext cx="1247529" cy="3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raw tables and files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75871" y="3070671"/>
            <a:ext cx="1247529" cy="454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Export to Database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475871" y="3589728"/>
            <a:ext cx="1247529" cy="34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 cleaned data for analysis</a:t>
            </a: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4343984" y="3070671"/>
            <a:ext cx="1247529" cy="681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Handle Missing Values</a:t>
            </a:r>
            <a:endParaRPr lang="en-US" sz="1400" dirty="0"/>
          </a:p>
        </p:txBody>
      </p:sp>
      <p:sp>
        <p:nvSpPr>
          <p:cNvPr id="16" name="Text 12"/>
          <p:cNvSpPr/>
          <p:nvPr/>
        </p:nvSpPr>
        <p:spPr>
          <a:xfrm>
            <a:off x="4343984" y="3816941"/>
            <a:ext cx="1247529" cy="345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 or flag gaps in records</a:t>
            </a:r>
            <a:endParaRPr lang="en-US" sz="1100" dirty="0"/>
          </a:p>
        </p:txBody>
      </p:sp>
      <p:sp>
        <p:nvSpPr>
          <p:cNvPr id="17" name="Text 13"/>
          <p:cNvSpPr/>
          <p:nvPr/>
        </p:nvSpPr>
        <p:spPr>
          <a:xfrm>
            <a:off x="717471" y="6580703"/>
            <a:ext cx="840200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Systematic approach ensuring data quality and consistency for analysis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9627156" y="2435662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39682" y="264818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Missing Data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9839682" y="3153728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values imputed using category medians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9627156" y="4175879"/>
            <a:ext cx="4293275" cy="1554956"/>
          </a:xfrm>
          <a:prstGeom prst="roundRect">
            <a:avLst>
              <a:gd name="adj" fmla="val 553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9839682" y="4388406"/>
            <a:ext cx="258782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9839682" y="4893945"/>
            <a:ext cx="3868222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groups and purchase frequency created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9627156" y="5916097"/>
            <a:ext cx="4293275" cy="1242774"/>
          </a:xfrm>
          <a:prstGeom prst="roundRect">
            <a:avLst>
              <a:gd name="adj" fmla="val 692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9839682" y="6128623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Standardization</a:t>
            </a:r>
            <a:endParaRPr lang="en-US" sz="2000" dirty="0"/>
          </a:p>
        </p:txBody>
      </p:sp>
      <p:sp>
        <p:nvSpPr>
          <p:cNvPr id="26" name="Text 22"/>
          <p:cNvSpPr/>
          <p:nvPr/>
        </p:nvSpPr>
        <p:spPr>
          <a:xfrm>
            <a:off x="9839682" y="6634162"/>
            <a:ext cx="3868222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Snake case columns for consistency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968943"/>
            <a:ext cx="1738074" cy="426244"/>
          </a:xfrm>
          <a:prstGeom prst="roundRect">
            <a:avLst>
              <a:gd name="adj" fmla="val 17880"/>
            </a:avLst>
          </a:prstGeom>
          <a:solidFill>
            <a:srgbClr val="FFD8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3091339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3036927"/>
            <a:ext cx="11937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485912"/>
            <a:ext cx="6153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Business Insights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5348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strategic queries uncovering revenue patterns and customer behavior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9342" y="327303"/>
            <a:ext cx="4254579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Revenue &amp; Customer Patterns</a:t>
            </a:r>
            <a:endParaRPr lang="en-US" sz="2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342" y="808911"/>
            <a:ext cx="8011716" cy="413813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798707" y="4947047"/>
            <a:ext cx="116086" cy="116086"/>
          </a:xfrm>
          <a:prstGeom prst="roundRect">
            <a:avLst>
              <a:gd name="adj" fmla="val 15754"/>
            </a:avLst>
          </a:prstGeom>
          <a:solidFill>
            <a:srgbClr val="4D1200"/>
          </a:solidFill>
          <a:ln/>
        </p:spPr>
      </p:sp>
      <p:sp>
        <p:nvSpPr>
          <p:cNvPr id="5" name="Text 2"/>
          <p:cNvSpPr/>
          <p:nvPr/>
        </p:nvSpPr>
        <p:spPr>
          <a:xfrm>
            <a:off x="6975753" y="4947047"/>
            <a:ext cx="2632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7391400" y="4947047"/>
            <a:ext cx="116086" cy="116086"/>
          </a:xfrm>
          <a:prstGeom prst="roundRect">
            <a:avLst>
              <a:gd name="adj" fmla="val 15754"/>
            </a:avLst>
          </a:prstGeom>
          <a:solidFill>
            <a:srgbClr val="BD2C00"/>
          </a:solidFill>
          <a:ln/>
        </p:spPr>
      </p:sp>
      <p:sp>
        <p:nvSpPr>
          <p:cNvPr id="7" name="Text 4"/>
          <p:cNvSpPr/>
          <p:nvPr/>
        </p:nvSpPr>
        <p:spPr>
          <a:xfrm>
            <a:off x="7568446" y="4947047"/>
            <a:ext cx="39123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Female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3309342" y="5384483"/>
            <a:ext cx="1477208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Gender Revenue Gap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3309342" y="5654873"/>
            <a:ext cx="8011716" cy="140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9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2.1x more revenue than female customers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4579501" y="6616660"/>
            <a:ext cx="14280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68%</a:t>
            </a:r>
            <a:endParaRPr lang="en-US" sz="22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15" y="5890974"/>
            <a:ext cx="1741646" cy="174164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567952" y="7720965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Male Revenue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8622506" y="6616660"/>
            <a:ext cx="142803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32%</a:t>
            </a:r>
            <a:endParaRPr lang="en-US" sz="22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820" y="5890974"/>
            <a:ext cx="1741646" cy="174164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610957" y="7720965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Female Revenue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643890"/>
            <a:ext cx="9602986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Segmentation Breakdown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2858" y="1849636"/>
            <a:ext cx="2079308" cy="59245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1421" y="2061924"/>
            <a:ext cx="302181" cy="302181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204" y="2495788"/>
            <a:ext cx="4158734" cy="592455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1421" y="2640925"/>
            <a:ext cx="302181" cy="302181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550" y="3141940"/>
            <a:ext cx="6238042" cy="592455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1421" y="3287077"/>
            <a:ext cx="302181" cy="302181"/>
          </a:xfrm>
          <a:prstGeom prst="rect">
            <a:avLst/>
          </a:prstGeom>
        </p:spPr>
      </p:pic>
      <p:sp>
        <p:nvSpPr>
          <p:cNvPr id="9" name="Shape 1"/>
          <p:cNvSpPr/>
          <p:nvPr/>
        </p:nvSpPr>
        <p:spPr>
          <a:xfrm>
            <a:off x="751999" y="3806701"/>
            <a:ext cx="429697" cy="429697"/>
          </a:xfrm>
          <a:prstGeom prst="roundRect">
            <a:avLst>
              <a:gd name="adj" fmla="val 2100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0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2485" y="3887187"/>
            <a:ext cx="268605" cy="268605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385173" y="3853611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New</a:t>
            </a:r>
            <a:endParaRPr lang="en-US" sz="2100" dirty="0"/>
          </a:p>
        </p:txBody>
      </p:sp>
      <p:sp>
        <p:nvSpPr>
          <p:cNvPr id="12" name="Text 3"/>
          <p:cNvSpPr/>
          <p:nvPr/>
        </p:nvSpPr>
        <p:spPr>
          <a:xfrm>
            <a:off x="1385173" y="4392845"/>
            <a:ext cx="56679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</a:t>
            </a:r>
            <a:endParaRPr lang="en-US" sz="1650" dirty="0"/>
          </a:p>
        </p:txBody>
      </p:sp>
      <p:sp>
        <p:nvSpPr>
          <p:cNvPr id="13" name="Shape 4"/>
          <p:cNvSpPr/>
          <p:nvPr/>
        </p:nvSpPr>
        <p:spPr>
          <a:xfrm>
            <a:off x="751999" y="5049951"/>
            <a:ext cx="429697" cy="429697"/>
          </a:xfrm>
          <a:prstGeom prst="roundRect">
            <a:avLst>
              <a:gd name="adj" fmla="val 2100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2485" y="5130438"/>
            <a:ext cx="268605" cy="268605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1385173" y="5096862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6" name="Text 6"/>
          <p:cNvSpPr/>
          <p:nvPr/>
        </p:nvSpPr>
        <p:spPr>
          <a:xfrm>
            <a:off x="1385173" y="5636096"/>
            <a:ext cx="56679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</a:t>
            </a:r>
            <a:endParaRPr lang="en-US" sz="1650" dirty="0"/>
          </a:p>
        </p:txBody>
      </p:sp>
      <p:sp>
        <p:nvSpPr>
          <p:cNvPr id="17" name="Shape 7"/>
          <p:cNvSpPr/>
          <p:nvPr/>
        </p:nvSpPr>
        <p:spPr>
          <a:xfrm>
            <a:off x="751999" y="6293202"/>
            <a:ext cx="429697" cy="429697"/>
          </a:xfrm>
          <a:prstGeom prst="roundRect">
            <a:avLst>
              <a:gd name="adj" fmla="val 2100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2485" y="6373688"/>
            <a:ext cx="268605" cy="268605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385173" y="6340113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Loyal</a:t>
            </a:r>
            <a:endParaRPr lang="en-US" sz="2100" dirty="0"/>
          </a:p>
        </p:txBody>
      </p:sp>
      <p:sp>
        <p:nvSpPr>
          <p:cNvPr id="20" name="Text 9"/>
          <p:cNvSpPr/>
          <p:nvPr/>
        </p:nvSpPr>
        <p:spPr>
          <a:xfrm>
            <a:off x="1385173" y="6879347"/>
            <a:ext cx="5667970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</a:t>
            </a:r>
            <a:endParaRPr lang="en-US" sz="1650" dirty="0"/>
          </a:p>
        </p:txBody>
      </p:sp>
      <p:sp>
        <p:nvSpPr>
          <p:cNvPr id="21" name="Shape 10"/>
          <p:cNvSpPr/>
          <p:nvPr/>
        </p:nvSpPr>
        <p:spPr>
          <a:xfrm>
            <a:off x="7430214" y="1620679"/>
            <a:ext cx="6610469" cy="5964912"/>
          </a:xfrm>
          <a:prstGeom prst="roundRect">
            <a:avLst>
              <a:gd name="adj" fmla="val 2594"/>
            </a:avLst>
          </a:prstGeom>
          <a:solidFill>
            <a:srgbClr val="FFAD94"/>
          </a:solidFill>
          <a:ln/>
        </p:spPr>
      </p:sp>
      <p:sp>
        <p:nvSpPr>
          <p:cNvPr id="22" name="Text 11"/>
          <p:cNvSpPr/>
          <p:nvPr/>
        </p:nvSpPr>
        <p:spPr>
          <a:xfrm>
            <a:off x="7645003" y="182415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Loyalty Dominates</a:t>
            </a:r>
            <a:endParaRPr lang="en-US" sz="2100" dirty="0"/>
          </a:p>
        </p:txBody>
      </p:sp>
      <p:sp>
        <p:nvSpPr>
          <p:cNvPr id="23" name="Text 12"/>
          <p:cNvSpPr/>
          <p:nvPr/>
        </p:nvSpPr>
        <p:spPr>
          <a:xfrm>
            <a:off x="7645003" y="2363391"/>
            <a:ext cx="6180892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customers are loyal, showing strong retention</a:t>
            </a:r>
            <a:endParaRPr lang="en-US" sz="1650" dirty="0"/>
          </a:p>
        </p:txBody>
      </p:sp>
      <p:sp>
        <p:nvSpPr>
          <p:cNvPr id="24" name="Text 13"/>
          <p:cNvSpPr/>
          <p:nvPr/>
        </p:nvSpPr>
        <p:spPr>
          <a:xfrm>
            <a:off x="7645003" y="2881313"/>
            <a:ext cx="6180892" cy="1004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Loyal: 5+ purchases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Returning: 2-4 purchases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New: 1 purchase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34603"/>
            <a:ext cx="247209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FFAD94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2610207"/>
            <a:ext cx="21846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AD9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066812"/>
            <a:ext cx="7372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 Products &amp; Categories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115753"/>
            <a:ext cx="1497092" cy="9252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4369" y="4115753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574369" y="4606171"/>
            <a:ext cx="2378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rating - highest rated product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115753"/>
            <a:ext cx="1497092" cy="92523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016472" y="4115753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Blouse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016472" y="4606171"/>
            <a:ext cx="2378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 orders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most purchased clothing item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115753"/>
            <a:ext cx="1497092" cy="92523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458575" y="4115753"/>
            <a:ext cx="23780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Jewelry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1458575" y="4606171"/>
            <a:ext cx="2378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171 orders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top accessory category leader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2986"/>
            <a:ext cx="92394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Subscription &amp; Discount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82491"/>
            <a:ext cx="2841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Subscription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769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27% subscribe, but spending is similar across groups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08383"/>
            <a:ext cx="5591651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3790" y="4208383"/>
            <a:ext cx="4081820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</p:sp>
      <p:sp>
        <p:nvSpPr>
          <p:cNvPr id="7" name="Text 5"/>
          <p:cNvSpPr/>
          <p:nvPr/>
        </p:nvSpPr>
        <p:spPr>
          <a:xfrm>
            <a:off x="6555462" y="4208383"/>
            <a:ext cx="6179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73%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477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26565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$59.87 avg spend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6884" y="4208383"/>
            <a:ext cx="5587484" cy="283488"/>
          </a:xfrm>
          <a:prstGeom prst="roundRect">
            <a:avLst>
              <a:gd name="adj" fmla="val 3360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456884" y="4208383"/>
            <a:ext cx="1508522" cy="283488"/>
          </a:xfrm>
          <a:prstGeom prst="roundRect">
            <a:avLst>
              <a:gd name="adj" fmla="val 33606"/>
            </a:avLst>
          </a:prstGeom>
          <a:solidFill>
            <a:srgbClr val="FFAD94"/>
          </a:solidFill>
          <a:ln/>
        </p:spPr>
      </p:sp>
      <p:sp>
        <p:nvSpPr>
          <p:cNvPr id="12" name="Text 10"/>
          <p:cNvSpPr/>
          <p:nvPr/>
        </p:nvSpPr>
        <p:spPr>
          <a:xfrm>
            <a:off x="13214390" y="4208383"/>
            <a:ext cx="62222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27%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456884" y="477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456884" y="526565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$59.49 avg spend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8837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839 customers used discounts but spent above average - smart shoppers maximizing value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2026-02-08T16:40:05Z</dcterms:created>
  <dcterms:modified xsi:type="dcterms:W3CDTF">2026-02-08T16:40:05Z</dcterms:modified>
</cp:coreProperties>
</file>